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2" r:id="rId9"/>
    <p:sldId id="263" r:id="rId10"/>
    <p:sldId id="264" r:id="rId11"/>
    <p:sldId id="265" r:id="rId12"/>
    <p:sldId id="268" r:id="rId13"/>
    <p:sldId id="266" r:id="rId14"/>
    <p:sldId id="267" r:id="rId15"/>
    <p:sldId id="269" r:id="rId16"/>
    <p:sldId id="271" r:id="rId17"/>
    <p:sldId id="272" r:id="rId18"/>
    <p:sldId id="273" r:id="rId19"/>
    <p:sldId id="274" r:id="rId20"/>
    <p:sldId id="278" r:id="rId21"/>
    <p:sldId id="275" r:id="rId22"/>
    <p:sldId id="276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131098-987A-47DE-98DD-4CA9190A69B6}" v="2" dt="2019-05-24T13:53:46.9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24.05.2019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NQjLzf1mSd4?feature=oembed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731065"/>
            <a:ext cx="9144000" cy="2387600"/>
          </a:xfrm>
        </p:spPr>
        <p:txBody>
          <a:bodyPr>
            <a:normAutofit/>
          </a:bodyPr>
          <a:lstStyle/>
          <a:p>
            <a:r>
              <a:rPr lang="de-DE" sz="4000" dirty="0">
                <a:cs typeface="Calibri Light"/>
              </a:rPr>
              <a:t>Prototypische Entwicklung einer körperbasierten Mensch-Computer-Interaktion für Virtual Reality unter Berücksichtigung ergonomischer Faktoren</a:t>
            </a:r>
            <a:endParaRPr lang="de-DE" sz="4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33430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cs typeface="Calibri"/>
              </a:rPr>
              <a:t>Von </a:t>
            </a:r>
            <a:r>
              <a:rPr lang="de-DE" dirty="0" err="1">
                <a:cs typeface="Calibri"/>
              </a:rPr>
              <a:t>Ravell</a:t>
            </a:r>
            <a:r>
              <a:rPr lang="de-DE" dirty="0">
                <a:cs typeface="Calibri"/>
              </a:rPr>
              <a:t> Heerdegen</a:t>
            </a:r>
          </a:p>
          <a:p>
            <a:r>
              <a:rPr lang="de-DE" sz="1800" dirty="0">
                <a:cs typeface="Calibri"/>
              </a:rPr>
              <a:t>761330</a:t>
            </a:r>
          </a:p>
          <a:p>
            <a:r>
              <a:rPr lang="de-DE" sz="1800" dirty="0">
                <a:cs typeface="Calibri"/>
              </a:rPr>
              <a:t>Bachelor in Medien- und Kommunikationsinformatik</a:t>
            </a:r>
          </a:p>
          <a:p>
            <a:r>
              <a:rPr lang="de-DE" sz="1800" dirty="0">
                <a:cs typeface="Calibri"/>
              </a:rPr>
              <a:t>SS 2019</a:t>
            </a:r>
            <a:endParaRPr lang="de-DE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39C0B57-0E0B-44D7-94AF-9F8CC1510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9" y="6412591"/>
            <a:ext cx="12196119" cy="4686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066CC1-0C97-4238-845C-2283FAEFDA07}"/>
              </a:ext>
            </a:extLst>
          </p:cNvPr>
          <p:cNvSpPr txBox="1"/>
          <p:nvPr/>
        </p:nvSpPr>
        <p:spPr>
          <a:xfrm>
            <a:off x="3025346" y="5187777"/>
            <a:ext cx="61413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dirty="0"/>
              <a:t>Erstbetreuerin Prof. Dr. Gabriela Tullius</a:t>
            </a:r>
            <a:endParaRPr lang="de-DE" dirty="0"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ADEF1-D021-4F05-980B-0BA3400A264A}"/>
              </a:ext>
            </a:extLst>
          </p:cNvPr>
          <p:cNvSpPr txBox="1"/>
          <p:nvPr/>
        </p:nvSpPr>
        <p:spPr>
          <a:xfrm>
            <a:off x="3025346" y="5558479"/>
            <a:ext cx="61413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dirty="0"/>
              <a:t>Zweitbetreuer Prof. Dr. Uwe Kloos</a:t>
            </a:r>
            <a:endParaRPr lang="de-DE" dirty="0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5D77FC-8414-4818-80E9-C7D954A7270A}"/>
              </a:ext>
            </a:extLst>
          </p:cNvPr>
          <p:cNvSpPr txBox="1"/>
          <p:nvPr/>
        </p:nvSpPr>
        <p:spPr>
          <a:xfrm>
            <a:off x="3025346" y="5929182"/>
            <a:ext cx="61413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dirty="0"/>
              <a:t>Betriebliche Betreuung Manuel </a:t>
            </a:r>
            <a:r>
              <a:rPr lang="de-DE" dirty="0" err="1"/>
              <a:t>Dixken</a:t>
            </a:r>
            <a:endParaRPr lang="de-DE" dirty="0" err="1">
              <a:cs typeface="Calibri"/>
            </a:endParaRPr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4D703470-0C8A-41B2-99A2-8EF0A5C46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659" y="5641760"/>
            <a:ext cx="2581275" cy="1114425"/>
          </a:xfrm>
          <a:prstGeom prst="rect">
            <a:avLst/>
          </a:prstGeom>
        </p:spPr>
      </p:pic>
      <p:pic>
        <p:nvPicPr>
          <p:cNvPr id="17" name="Picture 17" descr="Ein Bild, das ClipArt enthält.&#10;&#10;Mit sehr hoher Zuverlässigkeit generierte Beschreibung">
            <a:extLst>
              <a:ext uri="{FF2B5EF4-FFF2-40B4-BE49-F238E27FC236}">
                <a16:creationId xmlns:a16="http://schemas.microsoft.com/office/drawing/2014/main" id="{6AE26B41-9D9D-43E6-89E2-7B9035575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717" y="193589"/>
            <a:ext cx="109537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Grundlagen – Ergonomie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Menschlichen Körper mit seinen ergonomischen Möglichkeiten und Limitierungen berücksichtigen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Unterschiedliche Interaktionen erfordern unterschiedliche Bewegungen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Wichtige Faktoren Geschwindigkeit, Dauer, Richtung, Genauigkeit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Hand als Interface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/>
              <a:buChar char="•"/>
            </a:pPr>
            <a:r>
              <a:rPr lang="de-DE" sz="1600">
                <a:latin typeface="Calibri Light"/>
                <a:cs typeface="Calibri" panose="020F0502020204030204"/>
              </a:rPr>
              <a:t> Praktikabel</a:t>
            </a:r>
            <a:endParaRPr lang="de-DE" sz="1600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/>
              <a:buChar char="•"/>
            </a:pPr>
            <a:r>
              <a:rPr lang="de-DE" sz="1600">
                <a:latin typeface="Calibri Light"/>
                <a:cs typeface="Calibri" panose="020F0502020204030204"/>
              </a:rPr>
              <a:t> Gesten und Posen darstellen</a:t>
            </a:r>
            <a:endParaRPr lang="de-DE" sz="1600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/>
              <a:buChar char="•"/>
            </a:pPr>
            <a:r>
              <a:rPr lang="de-DE" sz="1600">
                <a:latin typeface="Calibri Light"/>
                <a:cs typeface="Calibri" panose="020F0502020204030204"/>
              </a:rPr>
              <a:t> Greifen und Halten</a:t>
            </a:r>
            <a:endParaRPr lang="de-DE" sz="16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Maß an Kraft, Dauer und Wiederholungen für Aufgaben berücksichtigen QUELLE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Gorilla Arm Effekt durch niedrige und nahe Interaktionen vermeiden QUELLE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Haltungswechsel als Anzeichen für Ermüdung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Nachgewiesene Hand- bzw. Arm Präferenz für Interfaces QUELLE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9592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Grundlagen – Körperbasierte Interfaces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Als Ein- und Ausgabemittel von Informationen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Unterschiede bei Männern und Frauen für Interfaceposition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/>
              <a:buChar char="•"/>
            </a:pPr>
            <a:r>
              <a:rPr lang="de-DE" sz="1600">
                <a:latin typeface="Calibri Light"/>
                <a:cs typeface="Calibri" panose="020F0502020204030204"/>
              </a:rPr>
              <a:t> Schulter- und Oberarmbereich für Frauen unvorstellbar</a:t>
            </a:r>
            <a:endParaRPr lang="de-DE" sz="1600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/>
              <a:buChar char="•"/>
            </a:pPr>
            <a:r>
              <a:rPr lang="de-DE" sz="1600">
                <a:latin typeface="Calibri Light"/>
                <a:cs typeface="Calibri" panose="020F0502020204030204"/>
              </a:rPr>
              <a:t> Unterarm- und Handbereich allgemein akzeptabel und angenehm QUELLE</a:t>
            </a:r>
            <a:endParaRPr lang="de-DE" sz="16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pic>
        <p:nvPicPr>
          <p:cNvPr id="3" name="Picture 3" descr="Ein Bild, das Perso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26957102-EF1F-4EB8-81C7-D6A9F4C80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71" y="3269866"/>
            <a:ext cx="2743200" cy="2275010"/>
          </a:xfrm>
          <a:prstGeom prst="rect">
            <a:avLst/>
          </a:prstGeom>
        </p:spPr>
      </p:pic>
      <p:pic>
        <p:nvPicPr>
          <p:cNvPr id="5" name="Picture 5" descr="Ein Bild, das Person, drinnen, Wand, Hand enthält.&#10;&#10;Mit sehr hoher Zuverlässigkeit generierte Beschreibung">
            <a:extLst>
              <a:ext uri="{FF2B5EF4-FFF2-40B4-BE49-F238E27FC236}">
                <a16:creationId xmlns:a16="http://schemas.microsoft.com/office/drawing/2014/main" id="{FD24BD49-DC61-4546-ACBE-7895E5D29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437" y="3273186"/>
            <a:ext cx="3147718" cy="2268370"/>
          </a:xfrm>
          <a:prstGeom prst="rect">
            <a:avLst/>
          </a:prstGeom>
        </p:spPr>
      </p:pic>
      <p:pic>
        <p:nvPicPr>
          <p:cNvPr id="7" name="Picture 7" descr="Ein Bild, das Person, drinnen, Wand, Kind enthält.&#10;&#10;Mit sehr hoher Zuverlässigkeit generierte Beschreibung">
            <a:extLst>
              <a:ext uri="{FF2B5EF4-FFF2-40B4-BE49-F238E27FC236}">
                <a16:creationId xmlns:a16="http://schemas.microsoft.com/office/drawing/2014/main" id="{A0012C36-4C8E-4060-BA42-0F3BCC000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6032" y="3267075"/>
            <a:ext cx="2698750" cy="22711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173674-8142-4E4D-BDE4-BB587F86B799}"/>
              </a:ext>
            </a:extLst>
          </p:cNvPr>
          <p:cNvSpPr txBox="1"/>
          <p:nvPr/>
        </p:nvSpPr>
        <p:spPr>
          <a:xfrm>
            <a:off x="876771" y="280528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Skinput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5364B-4A92-40A3-96E7-DCC20052BB05}"/>
              </a:ext>
            </a:extLst>
          </p:cNvPr>
          <p:cNvSpPr txBox="1"/>
          <p:nvPr/>
        </p:nvSpPr>
        <p:spPr>
          <a:xfrm>
            <a:off x="4716757" y="279764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OmniTouch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9AE442-E468-4DBD-8FD8-AE83D1849B99}"/>
              </a:ext>
            </a:extLst>
          </p:cNvPr>
          <p:cNvSpPr txBox="1"/>
          <p:nvPr/>
        </p:nvSpPr>
        <p:spPr>
          <a:xfrm>
            <a:off x="8537927" y="280881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PalmRC</a:t>
            </a:r>
          </a:p>
        </p:txBody>
      </p:sp>
    </p:spTree>
    <p:extLst>
      <p:ext uri="{BB962C8B-B14F-4D97-AF65-F5344CB8AC3E}">
        <p14:creationId xmlns:p14="http://schemas.microsoft.com/office/powerpoint/2010/main" val="1785012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Anforderungen – Aus Grundlagen und Theorie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Zweihändige Gesten vermeiden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Hohe, lang andauernde und aufwendige Gesten vermeiden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Interface auf Unterarm oder Hand platzieren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Ruheposen zur Erholung bieten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Eigenschaften und Merkmale verwandter Designs berücksichtigen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51232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Verwandte Arbeiten und Designs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F5E69A59-CFE3-491B-898D-A96DF59FB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771" y="1472322"/>
            <a:ext cx="2263423" cy="2125948"/>
          </a:xfrm>
          <a:prstGeom prst="rect">
            <a:avLst/>
          </a:prstGeom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50DF4348-482A-4EE8-B5CD-A7FFA0692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6177" y="1464729"/>
            <a:ext cx="2301053" cy="2131727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FB4B2E67-44F1-459E-AF1B-44DBBD760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140" y="1463058"/>
            <a:ext cx="2790237" cy="2135069"/>
          </a:xfrm>
          <a:prstGeom prst="rect">
            <a:avLst/>
          </a:prstGeom>
        </p:spPr>
      </p:pic>
      <p:pic>
        <p:nvPicPr>
          <p:cNvPr id="22" name="Picture 22">
            <a:extLst>
              <a:ext uri="{FF2B5EF4-FFF2-40B4-BE49-F238E27FC236}">
                <a16:creationId xmlns:a16="http://schemas.microsoft.com/office/drawing/2014/main" id="{2B01AC33-AA4B-4436-8831-E763323F2F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4252" y="4206742"/>
            <a:ext cx="2366904" cy="2198072"/>
          </a:xfrm>
          <a:prstGeom prst="rect">
            <a:avLst/>
          </a:prstGeom>
        </p:spPr>
      </p:pic>
      <p:pic>
        <p:nvPicPr>
          <p:cNvPr id="24" name="Picture 24">
            <a:extLst>
              <a:ext uri="{FF2B5EF4-FFF2-40B4-BE49-F238E27FC236}">
                <a16:creationId xmlns:a16="http://schemas.microsoft.com/office/drawing/2014/main" id="{3131E4FC-8EDF-40CF-9DA8-5132A710B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4106" y="4262965"/>
            <a:ext cx="2752607" cy="208562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70CE516-D5F8-4AE5-B968-8DC21B9A7D3B}"/>
              </a:ext>
            </a:extLst>
          </p:cNvPr>
          <p:cNvSpPr txBox="1"/>
          <p:nvPr/>
        </p:nvSpPr>
        <p:spPr>
          <a:xfrm>
            <a:off x="1140179" y="110254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3D Wheelpicker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36FDDB-3206-4A40-95C6-8DBDCD6FF110}"/>
              </a:ext>
            </a:extLst>
          </p:cNvPr>
          <p:cNvSpPr txBox="1"/>
          <p:nvPr/>
        </p:nvSpPr>
        <p:spPr>
          <a:xfrm>
            <a:off x="4470401" y="10931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Pie menu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D7201D-8634-47A6-AB43-9D303BBC7D54}"/>
              </a:ext>
            </a:extLst>
          </p:cNvPr>
          <p:cNvSpPr txBox="1"/>
          <p:nvPr/>
        </p:nvSpPr>
        <p:spPr>
          <a:xfrm>
            <a:off x="7969957" y="109314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Microsoft Tiles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5EC741-9DDF-41D8-9C8A-0FB83F0A92F7}"/>
              </a:ext>
            </a:extLst>
          </p:cNvPr>
          <p:cNvSpPr txBox="1"/>
          <p:nvPr/>
        </p:nvSpPr>
        <p:spPr>
          <a:xfrm>
            <a:off x="6126105" y="38401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3D button menu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7AF30D-4B16-4523-ACE8-E756EEEC8D79}"/>
              </a:ext>
            </a:extLst>
          </p:cNvPr>
          <p:cNvSpPr txBox="1"/>
          <p:nvPr/>
        </p:nvSpPr>
        <p:spPr>
          <a:xfrm>
            <a:off x="2824104" y="384010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Radial menu</a:t>
            </a:r>
          </a:p>
        </p:txBody>
      </p:sp>
    </p:spTree>
    <p:extLst>
      <p:ext uri="{BB962C8B-B14F-4D97-AF65-F5344CB8AC3E}">
        <p14:creationId xmlns:p14="http://schemas.microsoft.com/office/powerpoint/2010/main" val="2432689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Verwandte Arbeiten und Designs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A8B70707-3A1F-4A58-A181-AD57B69CF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19" y="1312395"/>
            <a:ext cx="2301052" cy="216357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C688A943-B7CD-4EF9-BA60-A0BEC3DFE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622" y="1310651"/>
            <a:ext cx="2291646" cy="2148254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D5B3F8FF-82E5-4F9B-91AB-419A3E1B10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771" y="1342431"/>
            <a:ext cx="2301052" cy="2141135"/>
          </a:xfrm>
          <a:prstGeom prst="rect">
            <a:avLst/>
          </a:prstGeom>
        </p:spPr>
      </p:pic>
      <p:pic>
        <p:nvPicPr>
          <p:cNvPr id="11" name="Picture 11" descr="Ein Bild, das Elektronik enthält.&#10;&#10;Mit sehr hoher Zuverlässigkeit generierte Beschreibung">
            <a:extLst>
              <a:ext uri="{FF2B5EF4-FFF2-40B4-BE49-F238E27FC236}">
                <a16:creationId xmlns:a16="http://schemas.microsoft.com/office/drawing/2014/main" id="{8BCDFE36-6ABA-4866-9206-0DE1AD61F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7658" y="1336214"/>
            <a:ext cx="2084682" cy="2153571"/>
          </a:xfrm>
          <a:prstGeom prst="rect">
            <a:avLst/>
          </a:prstGeom>
        </p:spPr>
      </p:pic>
      <p:pic>
        <p:nvPicPr>
          <p:cNvPr id="13" name="Picture 16">
            <a:extLst>
              <a:ext uri="{FF2B5EF4-FFF2-40B4-BE49-F238E27FC236}">
                <a16:creationId xmlns:a16="http://schemas.microsoft.com/office/drawing/2014/main" id="{6CF75BB0-B88E-452C-B178-7F1C658E9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1512" y="4018593"/>
            <a:ext cx="2301052" cy="2132221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37FE5335-6225-4BF6-9C0E-7887CEA52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2548" y="4015948"/>
            <a:ext cx="1962386" cy="21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15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Anforderungen - Anwendung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 algn="l">
              <a:buAutoNum type="arabicPeriod"/>
            </a:pP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Primitive Körper wie Würfel und Kugeln können erstellt und gelöscht werden</a:t>
            </a:r>
            <a:endParaRPr lang="de-DE" sz="200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Einzelne Objekte sind selektierbar</a:t>
            </a: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Erstellte Objekte können in Position, Rotation und Größe manipuliert werden</a:t>
            </a: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Der Benutzer bekommt Informationen zur Benutzung von Funktionen</a:t>
            </a: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Die Rotation und Translation eines selektierten Objektes ist durch eine einhändige Geste möglich</a:t>
            </a: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Selektierte Objekte können deselektiert werden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DE" dirty="0">
              <a:latin typeface="Calibri" panose="020F0502020204030204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94230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Anforderungen - Interface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1D89B26A-718E-40FD-9A32-4CA0529E1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10508074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Die Bedienung des Interfaces bezieht den eigenen Körper mit ein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Das Interface kommt ohne Scrollen oder zusätzliche komplexe Rotationsmechanismen aus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Die Interface-Elemente sind zweidimensional und einheitlich gestaltet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Es werden keine Elemente eingeschlossen die schwer zu erweitern sind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Die Erweiterung einer Funktion überdeckt keine andere Funktion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Es werden auffällige Farben für selektierte, aktivierte und erweiterte Funktionen verwendet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AutoNum type="arabicPeriod"/>
            </a:pPr>
            <a:r>
              <a:rPr lang="de-DE">
                <a:latin typeface="Calibri Light"/>
                <a:cs typeface="Calibri" panose="020F0502020204030204"/>
              </a:rPr>
              <a:t>Funktionen, welche nicht zur Interaktion mit virtuellen Objekten gedacht sind, unterscheiden sich in beliebiger Weise von interaktiven Funktionen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54043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– Hilfsmittel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pic>
        <p:nvPicPr>
          <p:cNvPr id="3" name="Picture 3" descr="Ein Bild, das dunkel enthält.&#10;&#10;Mit hoher Zuverlässigkeit generierte Beschreibung">
            <a:extLst>
              <a:ext uri="{FF2B5EF4-FFF2-40B4-BE49-F238E27FC236}">
                <a16:creationId xmlns:a16="http://schemas.microsoft.com/office/drawing/2014/main" id="{46B249D9-9CD2-4A1F-A094-8F1B49E1C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81" y="1468507"/>
            <a:ext cx="2743200" cy="996553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692350A-857C-4A77-B3E5-4A78B9701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372" y="746867"/>
            <a:ext cx="2372498" cy="1791105"/>
          </a:xfrm>
          <a:prstGeom prst="rect">
            <a:avLst/>
          </a:prstGeom>
        </p:spPr>
      </p:pic>
      <p:pic>
        <p:nvPicPr>
          <p:cNvPr id="7" name="Picture 7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8EF1AE19-52E3-4EEB-96FE-2DE1E3E46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535" y="3772930"/>
            <a:ext cx="2743200" cy="1371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847ADE-D42C-4EA4-8F89-87828B16586C}"/>
              </a:ext>
            </a:extLst>
          </p:cNvPr>
          <p:cNvSpPr txBox="1"/>
          <p:nvPr/>
        </p:nvSpPr>
        <p:spPr>
          <a:xfrm>
            <a:off x="2129480" y="2664940"/>
            <a:ext cx="274319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de-DE"/>
              <a:t>Spiel-Engine</a:t>
            </a:r>
          </a:p>
          <a:p>
            <a:pPr marL="285750" indent="-285750">
              <a:buFont typeface="Arial"/>
              <a:buChar char="•"/>
            </a:pPr>
            <a:r>
              <a:rPr lang="de-DE">
                <a:cs typeface="Calibri"/>
              </a:rPr>
              <a:t>Entwicklungsumgebung</a:t>
            </a:r>
            <a:endParaRPr lang="de-DE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de-DE">
                <a:cs typeface="Calibri"/>
              </a:rPr>
              <a:t>Version 2018.3.11f1</a:t>
            </a:r>
            <a:endParaRPr lang="de-DE" dirty="0"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479B24-1EAF-4AC5-A485-5F2D61F3D7BD}"/>
              </a:ext>
            </a:extLst>
          </p:cNvPr>
          <p:cNvSpPr txBox="1"/>
          <p:nvPr/>
        </p:nvSpPr>
        <p:spPr>
          <a:xfrm>
            <a:off x="6639697" y="2664939"/>
            <a:ext cx="357727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>
                <a:cs typeface="Calibri"/>
              </a:rPr>
              <a:t>Unity Plugin für Avatare</a:t>
            </a:r>
          </a:p>
          <a:p>
            <a:pPr marL="285750" indent="-285750">
              <a:buFont typeface="Arial"/>
              <a:buChar char="•"/>
            </a:pPr>
            <a:r>
              <a:rPr lang="de-DE">
                <a:cs typeface="Calibri"/>
              </a:rPr>
              <a:t>Viele Anpassungsmöglichkeiten für Einsatz in VR</a:t>
            </a:r>
            <a:endParaRPr lang="de-DE" dirty="0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167340-5159-496E-B270-A0737EA1B8E3}"/>
              </a:ext>
            </a:extLst>
          </p:cNvPr>
          <p:cNvSpPr txBox="1"/>
          <p:nvPr/>
        </p:nvSpPr>
        <p:spPr>
          <a:xfrm>
            <a:off x="2231168" y="5196787"/>
            <a:ext cx="28976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>
                <a:cs typeface="Calibri"/>
              </a:rPr>
              <a:t>Entwicklungsumgebung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cs typeface="Calibri"/>
              </a:rPr>
              <a:t>Codeerkennung für Unity</a:t>
            </a:r>
            <a:endParaRPr lang="de-DE" dirty="0">
              <a:cs typeface="Calibri"/>
            </a:endParaRPr>
          </a:p>
        </p:txBody>
      </p:sp>
      <p:pic>
        <p:nvPicPr>
          <p:cNvPr id="13" name="Picture 17">
            <a:extLst>
              <a:ext uri="{FF2B5EF4-FFF2-40B4-BE49-F238E27FC236}">
                <a16:creationId xmlns:a16="http://schemas.microsoft.com/office/drawing/2014/main" id="{2676170B-496A-4F98-9AA4-12B6E1EC4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3777" y="3426941"/>
            <a:ext cx="1661985" cy="166198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A6763BE-07C1-4C27-BCF1-98C06602B670}"/>
              </a:ext>
            </a:extLst>
          </p:cNvPr>
          <p:cNvSpPr txBox="1"/>
          <p:nvPr/>
        </p:nvSpPr>
        <p:spPr>
          <a:xfrm>
            <a:off x="6638410" y="4908463"/>
            <a:ext cx="34743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cs typeface="Calibri"/>
              </a:rPr>
              <a:t>Unity Plugin für Verwendung von Vive 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cs typeface="Calibri"/>
              </a:rPr>
              <a:t>Zahlreiche Funktionen für VR-Interaktionen z.B. Teleportation</a:t>
            </a: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4428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- Anforderungen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4193B2AC-2C81-4CAC-87CE-2EA050EBC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10508074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Einbinden der HTC Vive Hardware (Controlle, Headset, Kameras)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Einbinden der Plugins zur Interaktion und 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Verwendung vordefinierter Funktionen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Körperbasiertes Interface auf Arm der Spielfigur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Bewegungsmöglichkeit der Spielfigur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Erstellen von Objekten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Löschen von Objekten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Manipulationstechniken TRS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800100" lvl="1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 Translate, Rotate, Scale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(De-)Selektion von Objekten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Blinde Bedienung für Interface unterstützen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Beenden der Anwendung</a:t>
            </a:r>
            <a:endParaRPr lang="de-DE" dirty="0">
              <a:latin typeface="Calibri Light"/>
              <a:cs typeface="Calibri" panose="020F0502020204030204"/>
            </a:endParaRPr>
          </a:p>
          <a:p>
            <a:pPr algn="l"/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07601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– Vorgehen und Methoden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4193B2AC-2C81-4CAC-87CE-2EA050EBC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10508074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Einbinden der HTC Vive Hardware (Controlle, Headset, Kameras) </a:t>
            </a:r>
            <a:r>
              <a:rPr lang="de-DE" b="1">
                <a:solidFill>
                  <a:srgbClr val="00B0F0"/>
                </a:solidFill>
                <a:latin typeface="Calibri Light"/>
                <a:cs typeface="Calibri" panose="020F0502020204030204"/>
              </a:rPr>
              <a:t>SteamVR</a:t>
            </a:r>
            <a:endParaRPr lang="de-DE" b="1" dirty="0">
              <a:solidFill>
                <a:srgbClr val="00B0F0"/>
              </a:solidFill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Einbinden der Plugins zur Interaktion und 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Verwendung vordefinierter Funktionen </a:t>
            </a:r>
            <a:r>
              <a:rPr lang="de-DE" b="1">
                <a:solidFill>
                  <a:srgbClr val="00B0F0"/>
                </a:solidFill>
                <a:latin typeface="Calibri Light"/>
                <a:cs typeface="Calibri" panose="020F0502020204030204"/>
              </a:rPr>
              <a:t>SteamVR</a:t>
            </a:r>
            <a:r>
              <a:rPr lang="de-DE">
                <a:latin typeface="Calibri Light"/>
                <a:cs typeface="Calibri" panose="020F0502020204030204"/>
              </a:rPr>
              <a:t>, </a:t>
            </a:r>
            <a:r>
              <a:rPr lang="de-DE" b="1">
                <a:solidFill>
                  <a:schemeClr val="accent4"/>
                </a:solidFill>
                <a:latin typeface="Calibri Light"/>
                <a:cs typeface="Calibri" panose="020F0502020204030204"/>
              </a:rPr>
              <a:t>FinalIK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 Light"/>
              </a:rPr>
              <a:t>Körperbasiertes Interface auf Arm der Spielfigur (Dummy Anpassung) </a:t>
            </a:r>
            <a:r>
              <a:rPr lang="de-DE" b="1">
                <a:solidFill>
                  <a:schemeClr val="accent4"/>
                </a:solidFill>
                <a:latin typeface="Calibri Light"/>
                <a:cs typeface="Calibri Light"/>
              </a:rPr>
              <a:t>FinalIK</a:t>
            </a:r>
            <a:endParaRPr lang="de-DE" b="1">
              <a:solidFill>
                <a:schemeClr val="accent4"/>
              </a:solidFill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Bewegungsmöglichkeit der Spielfigur </a:t>
            </a:r>
            <a:r>
              <a:rPr lang="de-DE">
                <a:solidFill>
                  <a:srgbClr val="000000"/>
                </a:solidFill>
                <a:latin typeface="Calibri Light"/>
                <a:cs typeface="Calibri" panose="020F0502020204030204"/>
              </a:rPr>
              <a:t>(Teleportation) </a:t>
            </a:r>
            <a:r>
              <a:rPr lang="de-DE" b="1" dirty="0">
                <a:solidFill>
                  <a:srgbClr val="00B0F0"/>
                </a:solidFill>
                <a:latin typeface="Calibri Light"/>
                <a:cs typeface="Calibri" panose="020F0502020204030204"/>
              </a:rPr>
              <a:t>SteamVR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Erstellen von Objekten (Anfertigen von Prefabs)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Löschen von Objekten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Manipulationstechniken TRS</a:t>
            </a:r>
          </a:p>
          <a:p>
            <a:pPr marL="800100" lvl="1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 Translate, Rotate, Scale (Bekannte Interaktionen wiederverwenden)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(De-)Selektion von Objekten (Pointer-Techniken und Funktionen)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Blinde Bedienung für Interface unterstützen </a:t>
            </a:r>
            <a:r>
              <a:rPr lang="de-DE" b="1">
                <a:latin typeface="Calibri Light"/>
                <a:cs typeface="Calibri" panose="020F0502020204030204"/>
              </a:rPr>
              <a:t>Unity</a:t>
            </a:r>
            <a:endParaRPr lang="de-DE" b="1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Beenden der Anwendung </a:t>
            </a:r>
            <a:r>
              <a:rPr lang="de-DE" b="1">
                <a:latin typeface="Calibri Light"/>
                <a:cs typeface="Calibri" panose="020F0502020204030204"/>
              </a:rPr>
              <a:t>Unity</a:t>
            </a:r>
          </a:p>
          <a:p>
            <a:pPr algn="l"/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63694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Ziele der Arbeit, Fragestellungen</a:t>
            </a:r>
            <a:endParaRPr lang="de-DE"/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Grundlagen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Head-</a:t>
            </a:r>
            <a:r>
              <a:rPr lang="de-DE" sz="1600" dirty="0" err="1">
                <a:cs typeface="Calibri" panose="020F0502020204030204"/>
              </a:rPr>
              <a:t>mounted</a:t>
            </a:r>
            <a:r>
              <a:rPr lang="de-DE" sz="1600" dirty="0">
                <a:cs typeface="Calibri" panose="020F0502020204030204"/>
              </a:rPr>
              <a:t> </a:t>
            </a:r>
            <a:r>
              <a:rPr lang="de-DE" sz="1600" dirty="0" err="1">
                <a:cs typeface="Calibri" panose="020F0502020204030204"/>
              </a:rPr>
              <a:t>displays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Eingabegeräte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Ergonomie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Körperbasierte Interfaces</a:t>
            </a:r>
          </a:p>
          <a:p>
            <a:pPr marL="1143000" lvl="1" indent="-342900" algn="l">
              <a:buChar char="•"/>
            </a:pPr>
            <a:r>
              <a:rPr lang="de-DE" sz="1600">
                <a:cs typeface="Calibri" panose="020F0502020204030204"/>
              </a:rPr>
              <a:t>Anforderungen aus Grundlagen und Theorie</a:t>
            </a:r>
            <a:endParaRPr lang="de-DE" sz="1600" dirty="0">
              <a:cs typeface="Calibri" panose="020F0502020204030204"/>
            </a:endParaRP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Verwandte Arbeiten und Designs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Anforderungen</a:t>
            </a:r>
          </a:p>
          <a:p>
            <a:pPr marL="1143000" lvl="1" indent="-342900" algn="l">
              <a:buChar char="•"/>
            </a:pPr>
            <a:r>
              <a:rPr lang="de-DE" sz="1600">
                <a:cs typeface="Calibri" panose="020F0502020204030204"/>
              </a:rPr>
              <a:t>Anwendung, Interface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Implementation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Vorgehen, Methoden, Mittel, Hindernisse und Probleme, Ergebnis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Vorstellung Anwendung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Evaluation</a:t>
            </a:r>
          </a:p>
          <a:p>
            <a:pPr marL="1143000" lvl="1" indent="-342900" algn="l">
              <a:buChar char="•"/>
            </a:pPr>
            <a:r>
              <a:rPr lang="de-DE" sz="1600" dirty="0">
                <a:cs typeface="Calibri" panose="020F0502020204030204"/>
              </a:rPr>
              <a:t>Methode, Vorgehen, Fragen, Ergebnisse, Diskussion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Fazit, Ausblick</a:t>
            </a:r>
          </a:p>
          <a:p>
            <a:pPr marL="342900" indent="-342900" algn="l">
              <a:buAutoNum type="arabicPeriod"/>
            </a:pPr>
            <a:r>
              <a:rPr lang="de-DE" sz="1600" dirty="0">
                <a:cs typeface="Calibri" panose="020F0502020204030204"/>
              </a:rPr>
              <a:t>Quellen</a:t>
            </a: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753084" cy="601973"/>
          </a:xfrm>
        </p:spPr>
        <p:txBody>
          <a:bodyPr>
            <a:normAutofit fontScale="90000"/>
          </a:bodyPr>
          <a:lstStyle/>
          <a:p>
            <a:r>
              <a:rPr lang="de-DE" sz="4000" dirty="0">
                <a:cs typeface="Calibri Light"/>
              </a:rPr>
              <a:t>Agenda</a:t>
            </a:r>
            <a:endParaRPr lang="de-DE" sz="4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8316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– Hindernisse und Probleme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2" name="Subtitle 6">
            <a:extLst>
              <a:ext uri="{FF2B5EF4-FFF2-40B4-BE49-F238E27FC236}">
                <a16:creationId xmlns:a16="http://schemas.microsoft.com/office/drawing/2014/main" id="{4193B2AC-2C81-4CAC-87CE-2EA050EBC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10508074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Char char="•"/>
            </a:pP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Interferenzen zwischen den verwendeten Plugins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-&gt; Lösung finden für fehlerfreie Kommunikation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Positions- und Richtungsabhängige Rotation von Objekten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-&gt; Lösung durch Rotationsskripte und Abbildungen von Koordinaten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Platzierung auf und Rotation des Armes des Dummy-Modells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-&gt; Lösung durch zusätzliche Skripte und vordefinierte Komponenten (</a:t>
            </a:r>
            <a:r>
              <a:rPr lang="de-DE" b="1">
                <a:solidFill>
                  <a:schemeClr val="accent4"/>
                </a:solidFill>
                <a:latin typeface="Calibri Light"/>
                <a:cs typeface="Calibri" panose="020F0502020204030204"/>
              </a:rPr>
              <a:t>FinalIK</a:t>
            </a:r>
            <a:r>
              <a:rPr lang="de-DE">
                <a:latin typeface="Calibri Light"/>
                <a:cs typeface="Calibri" panose="020F0502020204030204"/>
              </a:rPr>
              <a:t>)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Direkte Interaktion mit Interface-Elementen durch Controller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Darunter Aufklappen, Aktivieren und Markieren von Funktionen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-&gt; Lösung durch Skripte und vordefinierte Komponenten (</a:t>
            </a:r>
            <a:r>
              <a:rPr lang="de-DE" b="1">
                <a:solidFill>
                  <a:srgbClr val="00B0F0"/>
                </a:solidFill>
                <a:latin typeface="Calibri Light"/>
                <a:cs typeface="Calibri" panose="020F0502020204030204"/>
              </a:rPr>
              <a:t>SteamVR</a:t>
            </a:r>
            <a:r>
              <a:rPr lang="de-DE">
                <a:latin typeface="Calibri Light"/>
                <a:cs typeface="Calibri" panose="020F0502020204030204"/>
              </a:rPr>
              <a:t>)</a:t>
            </a:r>
          </a:p>
          <a:p>
            <a:pPr marL="342900" indent="-342900" algn="l"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Unpassende Abbildung des Dummy-Modells auf Benutzer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-&gt; Lösung durch Kalibrierungsskripte bei Anwendungsstart</a:t>
            </a:r>
            <a:endParaRPr lang="de-DE" dirty="0">
              <a:latin typeface="Calibri Ligh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3538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- Ergebnis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pic>
        <p:nvPicPr>
          <p:cNvPr id="7" name="Picture 7" descr="Ein Bild, das drinnen enthält.&#10;&#10;Mit hoher Zuverlässigkeit generierte Beschreibung">
            <a:extLst>
              <a:ext uri="{FF2B5EF4-FFF2-40B4-BE49-F238E27FC236}">
                <a16:creationId xmlns:a16="http://schemas.microsoft.com/office/drawing/2014/main" id="{754F578F-7085-4CF9-832F-2EDC33FF5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589" y="1584356"/>
            <a:ext cx="9529118" cy="409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30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Implementation - Ergebnis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pic>
        <p:nvPicPr>
          <p:cNvPr id="9" name="Picture 9">
            <a:hlinkClick r:id="" action="ppaction://media"/>
            <a:extLst>
              <a:ext uri="{FF2B5EF4-FFF2-40B4-BE49-F238E27FC236}">
                <a16:creationId xmlns:a16="http://schemas.microsoft.com/office/drawing/2014/main" id="{5A2224E9-F816-475E-AA52-F1626605631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41622" y="1082504"/>
            <a:ext cx="9370539" cy="526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87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Evaluation – Vorgehen und Methode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107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Evaluation – Fragebogen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99126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Evaluation – Durchführung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12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Evaluation – Ergebnis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4797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Evaluation – Diskussion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262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Fazit - Zukünftigte Pläne und Aussichten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9137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Quellen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0002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Prototypische Entwicklung eines körperbasierten Interfaces </a:t>
            </a:r>
            <a:br>
              <a:rPr lang="de-DE" sz="2000" dirty="0">
                <a:latin typeface="Calibri Light"/>
                <a:cs typeface="Calibri" panose="020F0502020204030204"/>
              </a:rPr>
            </a:br>
            <a:r>
              <a:rPr lang="de-DE" sz="2000" dirty="0">
                <a:latin typeface="Calibri Light"/>
                <a:cs typeface="Calibri" panose="020F0502020204030204"/>
              </a:rPr>
              <a:t>für eine Virtual Reality (VR) Anwendung</a:t>
            </a:r>
            <a:endParaRPr lang="de-DE"/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VR-Anwendung mit Computer-</a:t>
            </a:r>
            <a:r>
              <a:rPr lang="de-DE" sz="2000" dirty="0" err="1">
                <a:latin typeface="Calibri Light"/>
                <a:cs typeface="Calibri" panose="020F0502020204030204"/>
              </a:rPr>
              <a:t>Aided</a:t>
            </a:r>
            <a:r>
              <a:rPr lang="de-DE" sz="2000" dirty="0">
                <a:latin typeface="Calibri Light"/>
                <a:cs typeface="Calibri" panose="020F0502020204030204"/>
              </a:rPr>
              <a:t>-Design (CAD) Ansatz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Ausgabe von Informationen durch Head-</a:t>
            </a:r>
            <a:r>
              <a:rPr lang="de-DE" sz="2000" dirty="0" err="1">
                <a:latin typeface="Calibri Light"/>
                <a:cs typeface="Calibri" panose="020F0502020204030204"/>
              </a:rPr>
              <a:t>mounted</a:t>
            </a:r>
            <a:r>
              <a:rPr lang="de-DE" sz="2000" dirty="0">
                <a:latin typeface="Calibri Light"/>
                <a:cs typeface="Calibri" panose="020F0502020204030204"/>
              </a:rPr>
              <a:t> </a:t>
            </a:r>
            <a:r>
              <a:rPr lang="de-DE" sz="2000" dirty="0" err="1">
                <a:latin typeface="Calibri Light"/>
                <a:cs typeface="Calibri" panose="020F0502020204030204"/>
              </a:rPr>
              <a:t>display</a:t>
            </a:r>
            <a:r>
              <a:rPr lang="de-DE" sz="2000" dirty="0">
                <a:latin typeface="Calibri Light"/>
                <a:cs typeface="Calibri" panose="020F0502020204030204"/>
              </a:rPr>
              <a:t> (HMD) regeln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Lösung finden für komfortable und praktische Eingabe von Informationen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Ergonomische Gegebenheiten in Entwicklungsprozess berücksichtigen</a:t>
            </a:r>
            <a:br>
              <a:rPr lang="de-DE" sz="2000" dirty="0">
                <a:latin typeface="Calibri Light"/>
                <a:cs typeface="Calibri" panose="020F0502020204030204"/>
              </a:rPr>
            </a:br>
            <a:r>
              <a:rPr lang="de-DE" sz="2000" dirty="0">
                <a:latin typeface="Calibri Light"/>
                <a:cs typeface="Calibri" panose="020F0502020204030204"/>
              </a:rPr>
              <a:t>und miteinbeziehen 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Entwickeltes System evaluieren und gegebenenfalls vergleichen</a:t>
            </a: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Ziele der Arbeit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6790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>
                <a:cs typeface="Calibri Light"/>
              </a:rPr>
              <a:t>Danke</a:t>
            </a:r>
            <a:endParaRPr lang="de-DE" sz="4000" dirty="0">
              <a:cs typeface="Calibri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100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Wie könnte ein körperbasiertes Interface für VR unter Berücksichtigung ergonomischer Gegebenheiten aussehen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Wie sehen verwandte Designs und Ideen für körperbasierte Interface-Lösungen für VR aus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Welche Eingabemethoden eignen sich für eine körperbasierte Interface Lösung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Wie könnte eine CAD-Anwendung und dazu gehörige Interaktionen in VR </a:t>
            </a:r>
            <a:r>
              <a:rPr lang="de-DE" sz="2000" dirty="0">
                <a:latin typeface="Calibri Light"/>
                <a:cs typeface="Calibri Light"/>
              </a:rPr>
              <a:t>für die Verwendung eines körperbasierten Interfaces </a:t>
            </a:r>
            <a:r>
              <a:rPr lang="de-DE" sz="2000" dirty="0">
                <a:latin typeface="Calibri Light"/>
                <a:cs typeface="Calibri" panose="020F0502020204030204"/>
              </a:rPr>
              <a:t>aussehen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 sz="2000" dirty="0">
                <a:latin typeface="Calibri Light"/>
                <a:cs typeface="Calibri" panose="020F0502020204030204"/>
              </a:rPr>
              <a:t>Welche Evaluationsmethode eignet sich für die Überprüfung des entwickelten Systems</a:t>
            </a: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Fragestellungen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324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Grundlagen – Head-</a:t>
            </a:r>
            <a:r>
              <a:rPr lang="de-DE" sz="4000" dirty="0" err="1">
                <a:cs typeface="Calibri Light"/>
              </a:rPr>
              <a:t>mounted</a:t>
            </a:r>
            <a:r>
              <a:rPr lang="de-DE" sz="4000" dirty="0">
                <a:cs typeface="Calibri Light"/>
              </a:rPr>
              <a:t> </a:t>
            </a:r>
            <a:r>
              <a:rPr lang="de-DE" sz="4000" dirty="0" err="1">
                <a:cs typeface="Calibri Light"/>
              </a:rPr>
              <a:t>displays</a:t>
            </a:r>
            <a:r>
              <a:rPr lang="de-DE" sz="4000" dirty="0">
                <a:cs typeface="Calibri Light"/>
              </a:rPr>
              <a:t> (HMDs)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pic>
        <p:nvPicPr>
          <p:cNvPr id="2" name="Picture 2" descr="Ein Bild, das Foto, Person, Wand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B49EF034-51DE-41D8-8B67-B000B70DE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215" y="1221418"/>
            <a:ext cx="6581423" cy="493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05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96284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Ausgabegeräte für Informationen (Bilder, Text, …)</a:t>
            </a:r>
          </a:p>
          <a:p>
            <a:pPr marL="342900" indent="-342900" algn="l">
              <a:buFont typeface="Arial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Am oder auf dem Kopf zu tragen QUELLE</a:t>
            </a:r>
          </a:p>
          <a:p>
            <a:pPr marL="342900" indent="-342900" algn="l">
              <a:buFont typeface="Arial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Benutzen Aufzeichnungssysteme, Beschleunigungssensoren und Gyroskope für Erfassung von Bewegung, Rotation und Position des Kopfes des Benutzers im Raum QUELLE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Unterschiede der erhältlichen Modelle in Auflösung, Farbdarstellung, Sichtfeldweite, … QUELLE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r>
              <a:rPr lang="de-DE">
                <a:latin typeface="Calibri Light"/>
                <a:cs typeface="Calibri" panose="020F0502020204030204"/>
              </a:rPr>
              <a:t>Qualität eines HMD mitunter zu berücksichtigen in Bezug auf</a:t>
            </a:r>
            <a:br>
              <a:rPr lang="de-DE" dirty="0">
                <a:latin typeface="Calibri Light"/>
                <a:cs typeface="Calibri" panose="020F0502020204030204"/>
              </a:rPr>
            </a:br>
            <a:r>
              <a:rPr lang="de-DE">
                <a:latin typeface="Calibri Light"/>
                <a:cs typeface="Calibri" panose="020F0502020204030204"/>
              </a:rPr>
              <a:t>"Motionsickness"-Effekt QUELLE</a:t>
            </a:r>
            <a:endParaRPr lang="de-DE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Grundlagen – Head-</a:t>
            </a:r>
            <a:r>
              <a:rPr lang="de-DE" sz="4000" dirty="0" err="1">
                <a:cs typeface="Calibri Light"/>
              </a:rPr>
              <a:t>mounted</a:t>
            </a:r>
            <a:r>
              <a:rPr lang="de-DE" sz="4000" dirty="0">
                <a:cs typeface="Calibri Light"/>
              </a:rPr>
              <a:t> </a:t>
            </a:r>
            <a:r>
              <a:rPr lang="de-DE" sz="4000" dirty="0" err="1">
                <a:cs typeface="Calibri Light"/>
              </a:rPr>
              <a:t>displays</a:t>
            </a:r>
            <a:r>
              <a:rPr lang="de-DE" sz="4000" dirty="0">
                <a:cs typeface="Calibri Light"/>
              </a:rPr>
              <a:t> (HMDs)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7973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de-DE" sz="2000">
                <a:latin typeface="Calibri Light"/>
                <a:cs typeface="Calibri" panose="020F0502020204030204"/>
              </a:rPr>
              <a:t>Aktuelle Beispielmodelle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Grundlagen – Head-</a:t>
            </a:r>
            <a:r>
              <a:rPr lang="de-DE" sz="4000" dirty="0" err="1">
                <a:cs typeface="Calibri Light"/>
              </a:rPr>
              <a:t>mounted</a:t>
            </a:r>
            <a:r>
              <a:rPr lang="de-DE" sz="4000" dirty="0">
                <a:cs typeface="Calibri Light"/>
              </a:rPr>
              <a:t> </a:t>
            </a:r>
            <a:r>
              <a:rPr lang="de-DE" sz="4000" dirty="0" err="1">
                <a:cs typeface="Calibri Light"/>
              </a:rPr>
              <a:t>displays</a:t>
            </a:r>
            <a:r>
              <a:rPr lang="de-DE" sz="4000" dirty="0">
                <a:cs typeface="Calibri Light"/>
              </a:rPr>
              <a:t> (HMDs)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pic>
        <p:nvPicPr>
          <p:cNvPr id="3" name="Picture 3" descr="Ein Bild, das drinnen, Tisch, sitzend, Boden enthält.&#10;&#10;Mit sehr hoher Zuverlässigkeit generierte Beschreibung">
            <a:extLst>
              <a:ext uri="{FF2B5EF4-FFF2-40B4-BE49-F238E27FC236}">
                <a16:creationId xmlns:a16="http://schemas.microsoft.com/office/drawing/2014/main" id="{B912E294-370C-43A7-8624-0C88273BD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475" y="2120477"/>
            <a:ext cx="4944533" cy="3294378"/>
          </a:xfrm>
          <a:prstGeom prst="rect">
            <a:avLst/>
          </a:prstGeom>
        </p:spPr>
      </p:pic>
      <p:pic>
        <p:nvPicPr>
          <p:cNvPr id="5" name="Picture 5" descr="Ein Bild, das drinnen, schwarz, sitzend, Wand enthält.&#10;&#10;Mit hoher Zuverlässigkeit generierte Beschreibung">
            <a:extLst>
              <a:ext uri="{FF2B5EF4-FFF2-40B4-BE49-F238E27FC236}">
                <a16:creationId xmlns:a16="http://schemas.microsoft.com/office/drawing/2014/main" id="{CB4F0B8E-6C10-4C05-9B5E-15B25D56A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363" y="2124545"/>
            <a:ext cx="4615274" cy="33050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527BAE-65E9-4026-914E-002BD322F9DF}"/>
              </a:ext>
            </a:extLst>
          </p:cNvPr>
          <p:cNvSpPr txBox="1"/>
          <p:nvPr/>
        </p:nvSpPr>
        <p:spPr>
          <a:xfrm>
            <a:off x="2795881" y="1638771"/>
            <a:ext cx="13697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dirty="0"/>
              <a:t>Oculus Rift S</a:t>
            </a:r>
            <a:endParaRPr lang="de-DE" dirty="0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69C9C-86FD-4785-BA73-AE849B0C538F}"/>
              </a:ext>
            </a:extLst>
          </p:cNvPr>
          <p:cNvSpPr txBox="1"/>
          <p:nvPr/>
        </p:nvSpPr>
        <p:spPr>
          <a:xfrm>
            <a:off x="8082844" y="1638771"/>
            <a:ext cx="13697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dirty="0"/>
              <a:t>HTC Vive</a:t>
            </a: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920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A8B8F55-F0E9-42B9-B4F7-8F1E5A71D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054" y="1168062"/>
            <a:ext cx="9144000" cy="51966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algn="l"/>
            <a:r>
              <a:rPr lang="de-DE" sz="2000">
                <a:latin typeface="Calibri Light"/>
                <a:cs typeface="Calibri" panose="020F0502020204030204"/>
              </a:rPr>
              <a:t>Elf Kategorien von Eingabegerättypen nach Ortega et al.: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Keyboard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Mouse and its Decendants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Joystick and the Gamepad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3D Mouse and 3D User-Worn Mice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Audio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Inertial Sensing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Vision-based Devices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Data Gloves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Psychophysiological Sensing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Tracking Devices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>
                <a:latin typeface="Calibri Light"/>
                <a:cs typeface="Calibri" panose="020F0502020204030204"/>
              </a:rPr>
              <a:t>Treadmills as Input Devices               QUELLE</a:t>
            </a: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Font typeface="Arial"/>
              <a:buChar char="•"/>
            </a:pPr>
            <a:endParaRPr lang="de-DE" sz="2000" dirty="0">
              <a:latin typeface="Calibri Light"/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  <a:p>
            <a:pPr marL="342900" indent="-342900" algn="l">
              <a:buChar char="•"/>
            </a:pPr>
            <a:endParaRPr lang="de-DE" dirty="0">
              <a:cs typeface="Calibri" panose="020F0502020204030204"/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Grundlagen – Eingabegeräte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6767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BB6565F-1869-49C1-A8CE-88E0FFBAB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4" y="447190"/>
            <a:ext cx="11104046" cy="601973"/>
          </a:xfrm>
        </p:spPr>
        <p:txBody>
          <a:bodyPr>
            <a:normAutofit fontScale="90000"/>
          </a:bodyPr>
          <a:lstStyle/>
          <a:p>
            <a:pPr algn="l"/>
            <a:r>
              <a:rPr lang="de-DE" sz="4000" dirty="0">
                <a:cs typeface="Calibri Light"/>
              </a:rPr>
              <a:t>Grundlagen – Eingabegeräte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82F7CF-604E-4EE7-8862-C076A55889A0}"/>
              </a:ext>
            </a:extLst>
          </p:cNvPr>
          <p:cNvSpPr txBox="1"/>
          <p:nvPr/>
        </p:nvSpPr>
        <p:spPr>
          <a:xfrm>
            <a:off x="8239" y="6577913"/>
            <a:ext cx="1218581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>
                <a:cs typeface="Calibri"/>
              </a:rPr>
              <a:t>Prototypische Entw. einer körperbasierten Mensch-Computer-Interaktion für Virtual Reality unter Berücksichtigung ergonomischer Faktoren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4FC2-79CE-4455-889D-1AD27C974EAA}"/>
              </a:ext>
            </a:extLst>
          </p:cNvPr>
          <p:cNvSpPr txBox="1"/>
          <p:nvPr/>
        </p:nvSpPr>
        <p:spPr>
          <a:xfrm>
            <a:off x="9181843" y="6576625"/>
            <a:ext cx="130157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dirty="0" err="1"/>
              <a:t>Ravell</a:t>
            </a:r>
            <a:r>
              <a:rPr lang="de-DE" sz="1200" dirty="0"/>
              <a:t> Heerdegen</a:t>
            </a:r>
            <a:endParaRPr lang="de-DE" sz="1200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6D889-3CC0-4584-B4CC-6E6D1D5600E1}"/>
              </a:ext>
            </a:extLst>
          </p:cNvPr>
          <p:cNvSpPr txBox="1"/>
          <p:nvPr/>
        </p:nvSpPr>
        <p:spPr>
          <a:xfrm>
            <a:off x="556919" y="1177807"/>
            <a:ext cx="3505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3D Mouse and 3D User-Worn Mice</a:t>
            </a:r>
          </a:p>
        </p:txBody>
      </p:sp>
      <p:pic>
        <p:nvPicPr>
          <p:cNvPr id="5" name="Picture 5" descr="Ein Bild, das Person, drinnen, Hand, haltend enthält.&#10;&#10;Mit sehr hoher Zuverlässigkeit generierte Beschreibung">
            <a:extLst>
              <a:ext uri="{FF2B5EF4-FFF2-40B4-BE49-F238E27FC236}">
                <a16:creationId xmlns:a16="http://schemas.microsoft.com/office/drawing/2014/main" id="{650E587D-F330-412C-B330-6ACE7A5F4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474" y="1636261"/>
            <a:ext cx="2094089" cy="208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CECC83-1104-4B2D-BD44-5DDD24EF9C0F}"/>
              </a:ext>
            </a:extLst>
          </p:cNvPr>
          <p:cNvSpPr txBox="1"/>
          <p:nvPr/>
        </p:nvSpPr>
        <p:spPr>
          <a:xfrm>
            <a:off x="4293423" y="117016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Inertial Sensing</a:t>
            </a:r>
          </a:p>
        </p:txBody>
      </p:sp>
      <p:pic>
        <p:nvPicPr>
          <p:cNvPr id="9" name="Picture 9" descr="Ein Bild, das Perso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FC13DE42-E6C2-4C8C-98D7-3D1C49061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55" y="1632976"/>
            <a:ext cx="2498608" cy="20962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2962AB-B818-465B-82CF-287B2EB1CC96}"/>
              </a:ext>
            </a:extLst>
          </p:cNvPr>
          <p:cNvSpPr txBox="1"/>
          <p:nvPr/>
        </p:nvSpPr>
        <p:spPr>
          <a:xfrm>
            <a:off x="8082845" y="117780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Vision-based Devices</a:t>
            </a:r>
          </a:p>
        </p:txBody>
      </p:sp>
      <p:pic>
        <p:nvPicPr>
          <p:cNvPr id="12" name="Picture 12" descr="Ein Bild, das Person, Wand, drinnen, haltend enthält.&#10;&#10;Mit sehr hoher Zuverlässigkeit generierte Beschreibung">
            <a:extLst>
              <a:ext uri="{FF2B5EF4-FFF2-40B4-BE49-F238E27FC236}">
                <a16:creationId xmlns:a16="http://schemas.microsoft.com/office/drawing/2014/main" id="{9DFCD21B-E35F-46E4-8AD9-4DB15FDFC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697" y="1640157"/>
            <a:ext cx="3119496" cy="2081907"/>
          </a:xfrm>
          <a:prstGeom prst="rect">
            <a:avLst/>
          </a:prstGeom>
        </p:spPr>
      </p:pic>
      <p:pic>
        <p:nvPicPr>
          <p:cNvPr id="17" name="Picture 17" descr="Ein Bild, das Person, Wand enthält.&#10;&#10;Mit hoher Zuverlässigkeit generierte Beschreibung">
            <a:extLst>
              <a:ext uri="{FF2B5EF4-FFF2-40B4-BE49-F238E27FC236}">
                <a16:creationId xmlns:a16="http://schemas.microsoft.com/office/drawing/2014/main" id="{90A6B758-C6FC-4BFF-9262-5C7892494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3239" y="4425949"/>
            <a:ext cx="2092560" cy="17596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AD4BB4-875C-4E68-8154-43C8887AE937}"/>
              </a:ext>
            </a:extLst>
          </p:cNvPr>
          <p:cNvSpPr txBox="1"/>
          <p:nvPr/>
        </p:nvSpPr>
        <p:spPr>
          <a:xfrm>
            <a:off x="934979" y="40017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Head-tracking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D5DB2F-555E-4520-B2BC-4D1D36E9B4D3}"/>
              </a:ext>
            </a:extLst>
          </p:cNvPr>
          <p:cNvSpPr txBox="1"/>
          <p:nvPr/>
        </p:nvSpPr>
        <p:spPr>
          <a:xfrm>
            <a:off x="4295187" y="400355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>
                <a:cs typeface="Calibri"/>
              </a:rPr>
              <a:t>Controller-tracking</a:t>
            </a:r>
            <a:endParaRPr lang="de-DE" dirty="0">
              <a:cs typeface="Calibri"/>
            </a:endParaRPr>
          </a:p>
        </p:txBody>
      </p:sp>
      <p:pic>
        <p:nvPicPr>
          <p:cNvPr id="21" name="Picture 21" descr="Ein Bild, das drinnen, Maus, Fern, Wand enthält.&#10;&#10;Mit sehr hoher Zuverlässigkeit generierte Beschreibung">
            <a:extLst>
              <a:ext uri="{FF2B5EF4-FFF2-40B4-BE49-F238E27FC236}">
                <a16:creationId xmlns:a16="http://schemas.microsoft.com/office/drawing/2014/main" id="{E56ACBD5-5D94-4F60-A2E6-06B45C521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4475" y="4427877"/>
            <a:ext cx="2206978" cy="177461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24FA487-C098-4D86-AEE5-7A3100E25503}"/>
              </a:ext>
            </a:extLst>
          </p:cNvPr>
          <p:cNvSpPr txBox="1"/>
          <p:nvPr/>
        </p:nvSpPr>
        <p:spPr>
          <a:xfrm>
            <a:off x="8088136" y="40053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/>
              <a:t>Treadmills</a:t>
            </a:r>
          </a:p>
        </p:txBody>
      </p:sp>
      <p:pic>
        <p:nvPicPr>
          <p:cNvPr id="24" name="Picture 24" descr="Ein Bild, das Boden, drinnen, Tisch, Wand enthält.&#10;&#10;Mit sehr hoher Zuverlässigkeit generierte Beschreibung">
            <a:extLst>
              <a:ext uri="{FF2B5EF4-FFF2-40B4-BE49-F238E27FC236}">
                <a16:creationId xmlns:a16="http://schemas.microsoft.com/office/drawing/2014/main" id="{674D0D23-804B-4225-9860-EBCBFC95A7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1585" y="4366448"/>
            <a:ext cx="2385719" cy="182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0932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Larissa</vt:lpstr>
      <vt:lpstr>Prototypische Entwicklung einer körperbasierten Mensch-Computer-Interaktion für Virtual Reality unter Berücksichtigung ergonomischer Faktoren</vt:lpstr>
      <vt:lpstr>Agenda</vt:lpstr>
      <vt:lpstr>Ziele der Arbeit</vt:lpstr>
      <vt:lpstr>Fragestellungen</vt:lpstr>
      <vt:lpstr>Grundlagen – Head-mounted displays (HMDs)</vt:lpstr>
      <vt:lpstr>Grundlagen – Head-mounted displays (HMDs)</vt:lpstr>
      <vt:lpstr>Grundlagen – Head-mounted displays (HMDs)</vt:lpstr>
      <vt:lpstr>Grundlagen – Eingabegeräte</vt:lpstr>
      <vt:lpstr>Grundlagen – Eingabegeräte</vt:lpstr>
      <vt:lpstr>Grundlagen – Ergonomie</vt:lpstr>
      <vt:lpstr>Grundlagen – Körperbasierte Interfaces</vt:lpstr>
      <vt:lpstr>Anforderungen – Aus Grundlagen und Theorie</vt:lpstr>
      <vt:lpstr>Verwandte Arbeiten und Designs</vt:lpstr>
      <vt:lpstr>Verwandte Arbeiten und Designs</vt:lpstr>
      <vt:lpstr>Anforderungen - Anwendung</vt:lpstr>
      <vt:lpstr>Anforderungen - Interface</vt:lpstr>
      <vt:lpstr>Implementation – Hilfsmittel</vt:lpstr>
      <vt:lpstr>Implementation - Anforderungen</vt:lpstr>
      <vt:lpstr>Implementation – Vorgehen und Methoden</vt:lpstr>
      <vt:lpstr>Implementation – Hindernisse und Probleme</vt:lpstr>
      <vt:lpstr>Implementation - Ergebnis</vt:lpstr>
      <vt:lpstr>Implementation - Ergebnis</vt:lpstr>
      <vt:lpstr>Evaluation – Vorgehen und Methode</vt:lpstr>
      <vt:lpstr>Evaluation – Fragebogen</vt:lpstr>
      <vt:lpstr>Evaluation – Durchführung</vt:lpstr>
      <vt:lpstr>Evaluation – Ergebnis</vt:lpstr>
      <vt:lpstr>Evaluation – Diskussion</vt:lpstr>
      <vt:lpstr>Fazit - Zukünftigte Pläne und Aussichten</vt:lpstr>
      <vt:lpstr>Quellen</vt:lpstr>
      <vt:lpstr>Danke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1423</cp:revision>
  <dcterms:created xsi:type="dcterms:W3CDTF">2012-07-30T21:06:50Z</dcterms:created>
  <dcterms:modified xsi:type="dcterms:W3CDTF">2019-05-24T17:41:04Z</dcterms:modified>
</cp:coreProperties>
</file>

<file path=docProps/thumbnail.jpeg>
</file>